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7"/>
  </p:notesMasterIdLst>
  <p:sldIdLst>
    <p:sldId id="256" r:id="rId2"/>
    <p:sldId id="287" r:id="rId3"/>
    <p:sldId id="294" r:id="rId4"/>
    <p:sldId id="298" r:id="rId5"/>
    <p:sldId id="390" r:id="rId6"/>
    <p:sldId id="391" r:id="rId7"/>
    <p:sldId id="410" r:id="rId8"/>
    <p:sldId id="412" r:id="rId9"/>
    <p:sldId id="413" r:id="rId10"/>
    <p:sldId id="414" r:id="rId11"/>
    <p:sldId id="415" r:id="rId12"/>
    <p:sldId id="404" r:id="rId13"/>
    <p:sldId id="408" r:id="rId14"/>
    <p:sldId id="406" r:id="rId15"/>
    <p:sldId id="395" r:id="rId16"/>
  </p:sldIdLst>
  <p:sldSz cx="9144000" cy="5143500" type="screen16x9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00"/>
    <a:srgbClr val="62A2DC"/>
    <a:srgbClr val="0066FF"/>
    <a:srgbClr val="3030FE"/>
    <a:srgbClr val="0000DA"/>
    <a:srgbClr val="FFE89F"/>
    <a:srgbClr val="D3E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9" autoAdjust="0"/>
    <p:restoredTop sz="94057" autoAdjust="0"/>
  </p:normalViewPr>
  <p:slideViewPr>
    <p:cSldViewPr>
      <p:cViewPr>
        <p:scale>
          <a:sx n="75" d="100"/>
          <a:sy n="75" d="100"/>
        </p:scale>
        <p:origin x="-1216" y="-2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2217183196984256"/>
          <c:y val="5.5961460679638086E-2"/>
          <c:w val="0.8317565865777784"/>
          <c:h val="0.7495042200518456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проверок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3384473306985994E-2"/>
                  <c:y val="-5.5970562912415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910966280162894E-2"/>
                  <c:y val="-5.1959745725626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6 месяцев 2018 года</c:v>
                </c:pt>
                <c:pt idx="1">
                  <c:v>6 месяцев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358</c:v>
                </c:pt>
                <c:pt idx="1">
                  <c:v>441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2929536"/>
        <c:axId val="42951808"/>
        <c:axId val="0"/>
      </c:bar3DChart>
      <c:catAx>
        <c:axId val="4292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97"/>
            </a:pPr>
            <a:endParaRPr lang="ru-RU"/>
          </a:p>
        </c:txPr>
        <c:crossAx val="42951808"/>
        <c:crosses val="autoZero"/>
        <c:auto val="1"/>
        <c:lblAlgn val="ctr"/>
        <c:lblOffset val="100"/>
        <c:noMultiLvlLbl val="0"/>
      </c:catAx>
      <c:valAx>
        <c:axId val="42951808"/>
        <c:scaling>
          <c:orientation val="minMax"/>
          <c:max val="45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crossAx val="42929536"/>
        <c:crosses val="autoZero"/>
        <c:crossBetween val="between"/>
      </c:valAx>
      <c:spPr>
        <a:noFill/>
        <a:ln w="25388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453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03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выявленных нарушений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1080031080031106E-3"/>
                  <c:y val="-4.3022321470916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54001554001555E-2"/>
                  <c:y val="-5.162678576509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За 6 месяцев 2018 года</c:v>
                </c:pt>
                <c:pt idx="1">
                  <c:v>За 6 месяцев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2430</c:v>
                </c:pt>
                <c:pt idx="1">
                  <c:v>2677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0138240"/>
        <c:axId val="40139776"/>
        <c:axId val="0"/>
      </c:bar3DChart>
      <c:catAx>
        <c:axId val="4013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98"/>
            </a:pPr>
            <a:endParaRPr lang="ru-RU"/>
          </a:p>
        </c:txPr>
        <c:crossAx val="40139776"/>
        <c:crosses val="autoZero"/>
        <c:auto val="1"/>
        <c:lblAlgn val="ctr"/>
        <c:lblOffset val="100"/>
        <c:noMultiLvlLbl val="0"/>
      </c:catAx>
      <c:valAx>
        <c:axId val="40139776"/>
        <c:scaling>
          <c:orientation val="minMax"/>
          <c:max val="30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crossAx val="40138240"/>
        <c:crosses val="autoZero"/>
        <c:crossBetween val="between"/>
      </c:valAx>
      <c:spPr>
        <a:noFill/>
        <a:ln w="25385">
          <a:noFill/>
        </a:ln>
      </c:spPr>
    </c:plotArea>
    <c:legend>
      <c:legendPos val="b"/>
      <c:layout>
        <c:manualLayout>
          <c:xMode val="edge"/>
          <c:yMode val="edge"/>
          <c:x val="0"/>
          <c:y val="0.88163431079735721"/>
          <c:w val="0.69797964278855384"/>
          <c:h val="0.10545886505566116"/>
        </c:manualLayout>
      </c:layout>
      <c:overlay val="0"/>
      <c:txPr>
        <a:bodyPr/>
        <a:lstStyle/>
        <a:p>
          <a:pPr>
            <a:defRPr sz="1349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347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54468366279419"/>
          <c:y val="3.4091440182880392E-2"/>
          <c:w val="0.80172726660915716"/>
          <c:h val="0.72781017695368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административных наказаний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6620046620046617E-2"/>
                  <c:y val="-3.4408602150537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908263938787518E-3"/>
                  <c:y val="-5.4489321113796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6 месяцев 2018 года</c:v>
                </c:pt>
                <c:pt idx="1">
                  <c:v>6 месяцев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334</c:v>
                </c:pt>
                <c:pt idx="1">
                  <c:v>354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43342464"/>
        <c:axId val="43352448"/>
        <c:axId val="0"/>
      </c:bar3DChart>
      <c:catAx>
        <c:axId val="4334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3352448"/>
        <c:crosses val="autoZero"/>
        <c:auto val="1"/>
        <c:lblAlgn val="ctr"/>
        <c:lblOffset val="100"/>
        <c:noMultiLvlLbl val="0"/>
      </c:catAx>
      <c:valAx>
        <c:axId val="43352448"/>
        <c:scaling>
          <c:orientation val="minMax"/>
          <c:max val="4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3342464"/>
        <c:crosses val="autoZero"/>
        <c:crossBetween val="between"/>
      </c:valAx>
      <c:spPr>
        <a:noFill/>
        <a:ln w="25403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35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705340545959621"/>
          <c:y val="2.795725656775214E-2"/>
          <c:w val="0.76625899591403424"/>
          <c:h val="0.74564357874574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 наложеных штрафов, тыс. руб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7983932688199308E-2"/>
                  <c:y val="-4.6163064770881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2855821465966159E-3"/>
                  <c:y val="-3.1816828249412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6 месяцев 2018 года</c:v>
                </c:pt>
                <c:pt idx="1">
                  <c:v>6 месяцев 2019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33953</c:v>
                </c:pt>
                <c:pt idx="1">
                  <c:v>36216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взысканных штрафов, тыс. руб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3882918034172384E-2"/>
                  <c:y val="-4.2597150407879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142285169298247E-2"/>
                  <c:y val="-3.7473537411834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97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6 месяцев 2018 года</c:v>
                </c:pt>
                <c:pt idx="1">
                  <c:v>6 месяцев 2019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18363</c:v>
                </c:pt>
                <c:pt idx="1">
                  <c:v>27660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76818304"/>
        <c:axId val="76819840"/>
        <c:axId val="0"/>
      </c:bar3DChart>
      <c:catAx>
        <c:axId val="7681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97"/>
            </a:pPr>
            <a:endParaRPr lang="ru-RU"/>
          </a:p>
        </c:txPr>
        <c:crossAx val="76819840"/>
        <c:crosses val="autoZero"/>
        <c:auto val="1"/>
        <c:lblAlgn val="ctr"/>
        <c:lblOffset val="100"/>
        <c:noMultiLvlLbl val="0"/>
      </c:catAx>
      <c:valAx>
        <c:axId val="76819840"/>
        <c:scaling>
          <c:orientation val="minMax"/>
          <c:max val="400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97"/>
            </a:pPr>
            <a:endParaRPr lang="ru-RU"/>
          </a:p>
        </c:txPr>
        <c:crossAx val="76818304"/>
        <c:crosses val="autoZero"/>
        <c:crossBetween val="between"/>
      </c:valAx>
      <c:spPr>
        <a:noFill/>
        <a:ln w="25390">
          <a:noFill/>
        </a:ln>
      </c:spPr>
    </c:plotArea>
    <c:legend>
      <c:legendPos val="b"/>
      <c:layout>
        <c:manualLayout>
          <c:xMode val="edge"/>
          <c:yMode val="edge"/>
          <c:x val="2.8527184101987253E-2"/>
          <c:y val="0.88694095056299782"/>
          <c:w val="0.92699475065616799"/>
          <c:h val="0.108508027405665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93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43" tIns="46071" rIns="92143" bIns="46071" numCol="1" anchor="t" anchorCtr="0" compatLnSpc="1">
            <a:prstTxWarp prst="textNoShape">
              <a:avLst/>
            </a:prstTxWarp>
          </a:bodyPr>
          <a:lstStyle>
            <a:lvl1pPr defTabSz="9207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43" tIns="46071" rIns="92143" bIns="46071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43" tIns="46071" rIns="92143" bIns="460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43" tIns="46071" rIns="92143" bIns="46071" numCol="1" anchor="b" anchorCtr="0" compatLnSpc="1">
            <a:prstTxWarp prst="textNoShape">
              <a:avLst/>
            </a:prstTxWarp>
          </a:bodyPr>
          <a:lstStyle>
            <a:lvl1pPr defTabSz="92075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3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143" tIns="46071" rIns="92143" bIns="46071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>
                <a:latin typeface="Arial" charset="0"/>
              </a:defRPr>
            </a:lvl1pPr>
          </a:lstStyle>
          <a:p>
            <a:pPr>
              <a:defRPr/>
            </a:pPr>
            <a:fld id="{869D36CB-7CDE-4C4A-9C05-58CF6083A1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6542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98E1C8-72FC-41DD-B955-DB3DFE431B60}" type="slidenum">
              <a:rPr lang="ru-RU" altLang="ru-RU" smtClean="0"/>
              <a:pPr eaLnBrk="1" hangingPunct="1">
                <a:spcBef>
                  <a:spcPct val="0"/>
                </a:spcBef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9FC371-8793-4B5F-90AB-FBE1074306D0}" type="slidenum">
              <a:rPr lang="ru-RU" altLang="ru-RU" smtClean="0"/>
              <a:pPr eaLnBrk="1" hangingPunct="1">
                <a:spcBef>
                  <a:spcPct val="0"/>
                </a:spcBef>
              </a:pPr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16FE09-4E8D-4C78-8552-8E9B6BF52305}" type="slidenum">
              <a:rPr lang="ru-RU" altLang="ru-RU" smtClean="0"/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564BE8-B0BF-4C6F-9E8D-BDB0CABEA441}" type="slidenum">
              <a:rPr lang="ru-RU" altLang="ru-RU" smtClean="0"/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26A860-2C49-4198-ABDD-68F99D50E3E6}" type="slidenum">
              <a:rPr lang="ru-RU" altLang="ru-RU" smtClean="0"/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2662EB-02CA-48D4-8634-FC26FF748268}" type="slidenum">
              <a:rPr lang="ru-RU" altLang="ru-RU" smtClean="0"/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221725-5409-42CF-A5DE-A07A8F5D478F}" type="slidenum">
              <a:rPr lang="ru-RU" altLang="ru-RU" smtClean="0"/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103438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5" name="Picture 8" descr="Рисунок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1450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07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B390D-339C-48FD-B56C-DBB7507C5A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185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BF5C0-6CB2-4D53-9C48-0A9E72CF5F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804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5A37E-3526-4C04-B1C2-117392515D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4004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19075"/>
            <a:ext cx="8229600" cy="4295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F2BAF-13DC-43B5-9558-2FEA2A19F2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761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ED5F4-68BD-4ACA-B939-42844713E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113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20DD6-1047-4772-B2E9-66CC42D33D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267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94859-6CA7-4734-ADB6-B57DEB37A4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794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16D4B-A150-45DD-86E1-3025B0C83E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743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A1DEE-C447-42E0-A8AA-B001854105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564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993FD-F9E4-4517-BF10-2E34C07C0A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57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AFA0-2EDB-4DB9-BBD9-7DA6D8F397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410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E96B-BE20-4C24-A76B-197824FD3C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158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53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3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3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7189E81-85F0-43C9-B4D9-240B46AD33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1031" name="Picture 7" descr="Рисунок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71450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191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  <p:sldLayoutId id="2147485186" r:id="rId8"/>
    <p:sldLayoutId id="2147485187" r:id="rId9"/>
    <p:sldLayoutId id="2147485188" r:id="rId10"/>
    <p:sldLayoutId id="2147485189" r:id="rId11"/>
    <p:sldLayoutId id="21474851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 sz="quarter"/>
          </p:nvPr>
        </p:nvSpPr>
        <p:spPr>
          <a:xfrm>
            <a:off x="577850" y="93663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ru-RU" sz="3000" i="1" dirty="0" smtClean="0"/>
              <a:t>Центральное управление</a:t>
            </a:r>
            <a:r>
              <a:rPr lang="ru-RU" sz="3000" i="1" dirty="0"/>
              <a:t> </a:t>
            </a:r>
            <a:r>
              <a:rPr lang="ru-RU" sz="3000" i="1" dirty="0" smtClean="0"/>
              <a:t>Ростехнадзора</a:t>
            </a:r>
            <a:endParaRPr lang="ru-RU" sz="3000" i="1" dirty="0"/>
          </a:p>
        </p:txBody>
      </p:sp>
      <p:pic>
        <p:nvPicPr>
          <p:cNvPr id="3075" name="Picture 2" descr="\\192.168.2.2\User's files\ОАиРД\Рябов Ю.С\от Нины\organizer_307x206+++итог=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03325"/>
            <a:ext cx="37449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Объект 2"/>
          <p:cNvSpPr txBox="1">
            <a:spLocks/>
          </p:cNvSpPr>
          <p:nvPr/>
        </p:nvSpPr>
        <p:spPr bwMode="auto">
          <a:xfrm>
            <a:off x="4763" y="1185863"/>
            <a:ext cx="5143500" cy="10255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6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Основные показатели контрольно-надзорной деятельности за </a:t>
            </a:r>
            <a:r>
              <a:rPr lang="en-US" sz="2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lang="en-US" sz="2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2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квартал 2019 года и </a:t>
            </a:r>
            <a:r>
              <a:rPr lang="ru-RU" sz="26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анализ аварийности </a:t>
            </a:r>
            <a:r>
              <a:rPr lang="ru-RU" sz="2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и </a:t>
            </a:r>
            <a:r>
              <a:rPr lang="ru-RU" sz="26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травматизма </a:t>
            </a:r>
            <a:r>
              <a:rPr lang="ru-RU" sz="2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         на </a:t>
            </a:r>
            <a:r>
              <a:rPr lang="ru-RU" sz="26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объектах магистрального трубопроводного транспорта </a:t>
            </a:r>
            <a:r>
              <a:rPr lang="ru-RU" sz="2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              и </a:t>
            </a:r>
            <a:r>
              <a:rPr lang="ru-RU" sz="26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газовых </a:t>
            </a:r>
            <a:r>
              <a:rPr lang="ru-RU" sz="2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объектах</a:t>
            </a:r>
            <a:endParaRPr lang="ru-RU" sz="2600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8532813" y="4699000"/>
            <a:ext cx="711200" cy="465138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10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161925" y="44450"/>
            <a:ext cx="8910638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000" b="1" dirty="0" smtClean="0">
                <a:latin typeface="Times New Roman" pitchFamily="18" charset="0"/>
              </a:rPr>
              <a:t>Внеплановая проверка в отношении АО «Газпром газораспределение»</a:t>
            </a:r>
          </a:p>
        </p:txBody>
      </p:sp>
      <p:pic>
        <p:nvPicPr>
          <p:cNvPr id="12292" name="Picture 3" descr="C:\Users\Looking\Desktop\Новая папка\тренировка 26.04.2019\BEBDF77B-CF3C-4355-B8CB-C72067742B0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85813"/>
            <a:ext cx="30003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C:\Users\Looking\Desktop\Новая папка\тренировка 26.04.2019\IMG_0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785813"/>
            <a:ext cx="30003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C:\Users\Looking\Desktop\Новая папка\тренировка 26.04.2019\85F62AD0-4160-4AA6-B73F-7C08EA6C5C33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785813"/>
            <a:ext cx="30003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532813" y="4740275"/>
            <a:ext cx="752475" cy="374650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11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36513" y="-31750"/>
            <a:ext cx="9174163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Разрушение магистрального газопровода с возгоранием газа</a:t>
            </a:r>
          </a:p>
        </p:txBody>
      </p:sp>
      <p:pic>
        <p:nvPicPr>
          <p:cNvPr id="6" name="VID-20190613-WA0004 (2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95350"/>
            <a:ext cx="6096000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532813" y="4740275"/>
            <a:ext cx="752475" cy="374650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12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36513" y="-31750"/>
            <a:ext cx="9174163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Разрушение магистрального газопровода Петровск – Елец (расширение)                Д-1220 ( эксплуатирующая организация ООО «Газпром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трансгаз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Москва»)</a:t>
            </a:r>
          </a:p>
        </p:txBody>
      </p:sp>
      <p:pic>
        <p:nvPicPr>
          <p:cNvPr id="14340" name="Picture 5" descr="IMG-20190228-WA00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714375"/>
            <a:ext cx="301625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\\192.168.2.2\User's files\МОНОМТТ\Дубиллер С.Ю\IMG-20190228-WA0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714375"/>
            <a:ext cx="534035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532813" y="4740275"/>
            <a:ext cx="752475" cy="374650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13</a:t>
            </a:r>
          </a:p>
        </p:txBody>
      </p:sp>
      <p:pic>
        <p:nvPicPr>
          <p:cNvPr id="15363" name="Picture 2" descr="F:\Авария 13.12.2018 Ликино-Дулево\Фотографии\DSC0088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290638"/>
            <a:ext cx="4522787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F:\Авария 13.12.2018 Ликино-Дулево\Фотографии\DSC00898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1290638"/>
            <a:ext cx="452437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825" y="63500"/>
            <a:ext cx="86582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Разрушение обмуровки котла в результате аварии,  произошедшей                                      13 декабря 2018 г. в котельной ООО «</a:t>
            </a:r>
            <a:r>
              <a:rPr lang="ru-R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Ликинский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автобус» при повторном розжиге котла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8453438" y="4760913"/>
            <a:ext cx="690562" cy="376237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14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 bwMode="auto">
          <a:xfrm>
            <a:off x="269875" y="119063"/>
            <a:ext cx="8910638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altLang="ru-RU" sz="2000" b="1" dirty="0" smtClean="0">
                <a:latin typeface="Times New Roman" pitchFamily="18" charset="0"/>
              </a:rPr>
              <a:t>Основные задачи на 2019 год</a:t>
            </a:r>
            <a:endParaRPr lang="ru-RU" altLang="ru-RU" sz="2000" b="1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defRPr/>
            </a:pP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1766888" y="1130300"/>
            <a:ext cx="537368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Выполнение утвержденного Плана работы на 2019 год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1778000" y="1492250"/>
            <a:ext cx="780573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Реализация риск-ориентированного подхода при осуществлении                            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контрольно-надзорных полномочий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1789113" y="566738"/>
            <a:ext cx="56388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Добиться существенного снижения уровня аварийности,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травматизма, экономического ущерба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1763713" y="2078038"/>
            <a:ext cx="697388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Подготовка и проведение профилактических мероприятий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направленных на предупреждение нарушений обязательных требований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1778000" y="2619375"/>
            <a:ext cx="46418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Предупреждение коррупционных проявлений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контрольно-надзорной деятельности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1681163" y="3219450"/>
            <a:ext cx="40846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Совершенствование кадровой политики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1739900" y="3508375"/>
            <a:ext cx="5783263" cy="1816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Продолжать активное взаимодействие по вопросам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соблюдения требований промышленной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безопасности и технических регламентов с руководителями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администраций районов и городов,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субъектов Российской Федерации, правоохранительных 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органов и прокуратуры политики</a:t>
            </a:r>
          </a:p>
          <a:p>
            <a:pPr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30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250825" y="1112838"/>
            <a:ext cx="87487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>
                <a:solidFill>
                  <a:schemeClr val="tx2"/>
                </a:solidFill>
                <a:latin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8680450" y="4768850"/>
            <a:ext cx="500063" cy="374650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2</a:t>
            </a:r>
          </a:p>
        </p:txBody>
      </p:sp>
      <p:pic>
        <p:nvPicPr>
          <p:cNvPr id="4099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919163"/>
            <a:ext cx="70008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084888" y="1214438"/>
            <a:ext cx="1728787" cy="647700"/>
          </a:xfrm>
          <a:prstGeom prst="rect">
            <a:avLst/>
          </a:prstGeom>
          <a:solidFill>
            <a:srgbClr val="303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14 субъектов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 bwMode="auto">
          <a:xfrm>
            <a:off x="323850" y="-82550"/>
            <a:ext cx="8320088" cy="1225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altLang="ru-RU" sz="2000" b="1" dirty="0">
                <a:latin typeface="Times New Roman" pitchFamily="18" charset="0"/>
              </a:rPr>
              <a:t>Территории контролируемые м</a:t>
            </a:r>
            <a:r>
              <a:rPr lang="ru-RU" sz="2000" b="1" dirty="0">
                <a:latin typeface="Times New Roman" pitchFamily="18" charset="0"/>
              </a:rPr>
              <a:t>ежрегиональным отделом по надзору за объектами магистрального трубопровода, газораспределения </a:t>
            </a:r>
            <a:r>
              <a:rPr lang="ru-RU" sz="2000" b="1" dirty="0" smtClean="0">
                <a:latin typeface="Times New Roman" pitchFamily="18" charset="0"/>
              </a:rPr>
              <a:t>                  и </a:t>
            </a:r>
            <a:r>
              <a:rPr lang="ru-RU" sz="2000" b="1" dirty="0">
                <a:latin typeface="Times New Roman" pitchFamily="18" charset="0"/>
              </a:rPr>
              <a:t>газопотребления</a:t>
            </a:r>
            <a:endParaRPr lang="ru-RU" altLang="ru-RU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6877248" y="786209"/>
            <a:ext cx="1727200" cy="633413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FFFFFF"/>
                </a:solidFill>
                <a:cs typeface="Tahoma" pitchFamily="34" charset="0"/>
              </a:rPr>
              <a:t>(↑</a:t>
            </a:r>
            <a:r>
              <a:rPr lang="ru-RU" altLang="ru-RU" dirty="0" smtClean="0">
                <a:solidFill>
                  <a:srgbClr val="FFFFFF"/>
                </a:solidFill>
              </a:rPr>
              <a:t> 10%)</a:t>
            </a:r>
          </a:p>
        </p:txBody>
      </p:sp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692794"/>
              </p:ext>
            </p:extLst>
          </p:nvPr>
        </p:nvGraphicFramePr>
        <p:xfrm>
          <a:off x="265113" y="750888"/>
          <a:ext cx="3859212" cy="428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78382"/>
              </p:ext>
            </p:extLst>
          </p:nvPr>
        </p:nvGraphicFramePr>
        <p:xfrm>
          <a:off x="4343897" y="707430"/>
          <a:ext cx="3897312" cy="441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-252413" y="-92546"/>
            <a:ext cx="9174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>
              <a:buFont typeface="Tahoma" pitchFamily="34" charset="0"/>
              <a:buNone/>
            </a:pPr>
            <a:r>
              <a:rPr lang="ru-RU" altLang="ru-RU" sz="2000" dirty="0"/>
              <a:t>Сравнительные показатели количества проведенных отделом проверок, а также количества выявленных в ходе их проведения нарушений</a:t>
            </a:r>
          </a:p>
        </p:txBody>
      </p:sp>
      <p:sp>
        <p:nvSpPr>
          <p:cNvPr id="7" name="Овал 6"/>
          <p:cNvSpPr/>
          <p:nvPr/>
        </p:nvSpPr>
        <p:spPr>
          <a:xfrm>
            <a:off x="8604250" y="4746625"/>
            <a:ext cx="500063" cy="376238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3</a:t>
            </a:r>
          </a:p>
        </p:txBody>
      </p:sp>
      <p:sp>
        <p:nvSpPr>
          <p:cNvPr id="11" name="Овал 10"/>
          <p:cNvSpPr/>
          <p:nvPr/>
        </p:nvSpPr>
        <p:spPr>
          <a:xfrm>
            <a:off x="2846387" y="662385"/>
            <a:ext cx="1725613" cy="757237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FFFFFF"/>
                </a:solidFill>
                <a:cs typeface="Tahoma" pitchFamily="34" charset="0"/>
              </a:rPr>
              <a:t>(↑</a:t>
            </a:r>
            <a:r>
              <a:rPr lang="ru-RU" altLang="ru-RU" dirty="0" smtClean="0">
                <a:solidFill>
                  <a:srgbClr val="FFFFFF"/>
                </a:solidFill>
              </a:rPr>
              <a:t> 23%)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-180975" y="-46038"/>
            <a:ext cx="9174163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>
              <a:buFont typeface="Tahoma" pitchFamily="34" charset="0"/>
              <a:buNone/>
            </a:pPr>
            <a:r>
              <a:rPr lang="ru-RU" altLang="ru-RU" sz="2000" b="1" dirty="0">
                <a:solidFill>
                  <a:schemeClr val="tx2"/>
                </a:solidFill>
                <a:cs typeface="Tahoma" pitchFamily="34" charset="0"/>
              </a:rPr>
              <a:t>Сравнительная характеристика показателей по делам                                            об административных правонарушениях</a:t>
            </a:r>
            <a:endParaRPr lang="ru-RU" altLang="ru-RU" sz="3800" b="1" dirty="0">
              <a:solidFill>
                <a:schemeClr val="tx2"/>
              </a:solidFill>
              <a:cs typeface="Tahoma" pitchFamily="34" charset="0"/>
            </a:endParaRPr>
          </a:p>
        </p:txBody>
      </p:sp>
      <p:graphicFrame>
        <p:nvGraphicFramePr>
          <p:cNvPr id="2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732493"/>
              </p:ext>
            </p:extLst>
          </p:nvPr>
        </p:nvGraphicFramePr>
        <p:xfrm>
          <a:off x="85725" y="750888"/>
          <a:ext cx="3859213" cy="441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828618"/>
              </p:ext>
            </p:extLst>
          </p:nvPr>
        </p:nvGraphicFramePr>
        <p:xfrm>
          <a:off x="3398838" y="677863"/>
          <a:ext cx="5324475" cy="439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Овал 5"/>
          <p:cNvSpPr/>
          <p:nvPr/>
        </p:nvSpPr>
        <p:spPr>
          <a:xfrm>
            <a:off x="8594725" y="4746625"/>
            <a:ext cx="500063" cy="376238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4</a:t>
            </a:r>
          </a:p>
        </p:txBody>
      </p:sp>
      <p:sp>
        <p:nvSpPr>
          <p:cNvPr id="8" name="Овал 7"/>
          <p:cNvSpPr/>
          <p:nvPr/>
        </p:nvSpPr>
        <p:spPr>
          <a:xfrm>
            <a:off x="2484438" y="807988"/>
            <a:ext cx="1725612" cy="755650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ea typeface="Tahoma"/>
                <a:cs typeface="Tahoma"/>
              </a:rPr>
              <a:t>(</a:t>
            </a:r>
            <a:r>
              <a:rPr lang="ru-RU" altLang="ru-RU" sz="2000" dirty="0">
                <a:solidFill>
                  <a:srgbClr val="FFFFFF"/>
                </a:solidFill>
                <a:cs typeface="Tahoma" pitchFamily="34" charset="0"/>
              </a:rPr>
              <a:t>↑</a:t>
            </a:r>
            <a:r>
              <a:rPr lang="ru-RU" sz="2000" dirty="0"/>
              <a:t> </a:t>
            </a:r>
            <a:r>
              <a:rPr lang="ru-RU" dirty="0" smtClean="0"/>
              <a:t>6</a:t>
            </a:r>
            <a:r>
              <a:rPr lang="ru-RU" dirty="0"/>
              <a:t>%)</a:t>
            </a:r>
          </a:p>
        </p:txBody>
      </p:sp>
      <p:sp>
        <p:nvSpPr>
          <p:cNvPr id="11" name="Овал 10"/>
          <p:cNvSpPr/>
          <p:nvPr/>
        </p:nvSpPr>
        <p:spPr>
          <a:xfrm>
            <a:off x="6875463" y="662385"/>
            <a:ext cx="1727200" cy="757237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FFFFFF"/>
                </a:solidFill>
                <a:cs typeface="Tahoma" pitchFamily="34" charset="0"/>
              </a:rPr>
              <a:t>(↑</a:t>
            </a:r>
            <a:r>
              <a:rPr lang="ru-RU" altLang="ru-RU" dirty="0" smtClean="0">
                <a:solidFill>
                  <a:srgbClr val="FFFFFF"/>
                </a:solidFill>
              </a:rPr>
              <a:t> 7%)</a:t>
            </a:r>
          </a:p>
        </p:txBody>
      </p:sp>
      <p:sp>
        <p:nvSpPr>
          <p:cNvPr id="15" name="Овал 14"/>
          <p:cNvSpPr/>
          <p:nvPr/>
        </p:nvSpPr>
        <p:spPr>
          <a:xfrm>
            <a:off x="7815263" y="1276350"/>
            <a:ext cx="1725612" cy="755650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dirty="0" smtClean="0">
                <a:solidFill>
                  <a:srgbClr val="FFFFFF"/>
                </a:solidFill>
                <a:cs typeface="Tahoma" pitchFamily="34" charset="0"/>
              </a:rPr>
              <a:t>(</a:t>
            </a:r>
            <a:r>
              <a:rPr lang="ru-RU" altLang="ru-RU" dirty="0">
                <a:solidFill>
                  <a:srgbClr val="FFFFFF"/>
                </a:solidFill>
                <a:cs typeface="Tahoma" pitchFamily="34" charset="0"/>
              </a:rPr>
              <a:t>↑</a:t>
            </a:r>
            <a:r>
              <a:rPr lang="ru-RU" altLang="ru-RU" dirty="0" smtClean="0">
                <a:solidFill>
                  <a:srgbClr val="FFFFFF"/>
                </a:solidFill>
              </a:rPr>
              <a:t> 51%)</a:t>
            </a:r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blackGray">
          <a:xfrm rot="16200000" flipV="1">
            <a:off x="7199311" y="2212975"/>
            <a:ext cx="792163" cy="430212"/>
          </a:xfrm>
          <a:prstGeom prst="rightArrow">
            <a:avLst>
              <a:gd name="adj1" fmla="val 46509"/>
              <a:gd name="adj2" fmla="val 37679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631825"/>
            <a:ext cx="8791575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8532813" y="4699000"/>
            <a:ext cx="711200" cy="465138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5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-269875"/>
            <a:ext cx="184150" cy="5397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ru-RU" altLang="ru-RU" sz="1100">
                <a:solidFill>
                  <a:srgbClr val="000000"/>
                </a:solidFill>
                <a:latin typeface="yandex-sans"/>
              </a:rPr>
              <a:t/>
            </a:r>
            <a:br>
              <a:rPr lang="ru-RU" altLang="ru-RU" sz="1100">
                <a:solidFill>
                  <a:srgbClr val="000000"/>
                </a:solidFill>
                <a:latin typeface="yandex-sans"/>
              </a:rPr>
            </a:br>
            <a:endParaRPr lang="ru-RU" altLang="ru-RU"/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179388" y="141288"/>
            <a:ext cx="8910637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200" b="1" dirty="0" smtClean="0">
                <a:latin typeface="Times New Roman" pitchFamily="18" charset="0"/>
              </a:rPr>
              <a:t>Цели реформы контрольной и надзорной деятельности</a:t>
            </a:r>
            <a:endParaRPr lang="ru-RU" sz="2200" b="1" dirty="0">
              <a:latin typeface="Times New Roman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11463" y="847725"/>
            <a:ext cx="3455987" cy="1276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ЦЕЛИ РЕФОРМЫ</a:t>
            </a:r>
          </a:p>
          <a:p>
            <a:pPr algn="ctr">
              <a:buFontTx/>
              <a:buNone/>
              <a:defRPr/>
            </a:pP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</a:rPr>
              <a:t>КОНТРОЛЬНОЙ И НАДЗОРНОЙ ДЕЯТЕЛЬНОСТИ</a:t>
            </a:r>
          </a:p>
          <a:p>
            <a:pPr algn="ctr">
              <a:buFontTx/>
              <a:buNone/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-288925" y="2066925"/>
            <a:ext cx="3457575" cy="1292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Снижение уровня                   ущерба охраняемым                  законом ценностям</a:t>
            </a:r>
          </a:p>
          <a:p>
            <a:pPr algn="ctr">
              <a:buFontTx/>
              <a:buNone/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124075" y="3654425"/>
            <a:ext cx="4608513" cy="1293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Снижение административной нагрузки                 на организации и граждан, осуществляющих предпринимательскую деятельность</a:t>
            </a:r>
          </a:p>
          <a:p>
            <a:pPr algn="ctr">
              <a:buFontTx/>
              <a:buNone/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724525" y="2093913"/>
            <a:ext cx="3455988" cy="184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</a:rPr>
              <a:t>Повышение уровня                   зрелости и эффективности организации                              контрольно-надзорной деятельности</a:t>
            </a:r>
          </a:p>
          <a:p>
            <a:pPr algn="ctr">
              <a:buFontTx/>
              <a:buNone/>
              <a:defRPr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1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32200"/>
            <a:ext cx="1652588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/>
          <p:cNvSpPr txBox="1">
            <a:spLocks/>
          </p:cNvSpPr>
          <p:nvPr/>
        </p:nvSpPr>
        <p:spPr bwMode="auto">
          <a:xfrm>
            <a:off x="-36513" y="50800"/>
            <a:ext cx="8910638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400" b="1" dirty="0" smtClean="0">
                <a:latin typeface="Times New Roman" pitchFamily="18" charset="0"/>
              </a:rPr>
              <a:t>Часть 7 статьи 9.22 </a:t>
            </a:r>
            <a:r>
              <a:rPr lang="ru-RU" sz="2400" b="1" dirty="0" err="1" smtClean="0">
                <a:latin typeface="Times New Roman" pitchFamily="18" charset="0"/>
              </a:rPr>
              <a:t>КоАП</a:t>
            </a:r>
            <a:r>
              <a:rPr lang="ru-RU" sz="2400" b="1" dirty="0" smtClean="0">
                <a:latin typeface="Times New Roman" pitchFamily="18" charset="0"/>
              </a:rPr>
              <a:t> РФ</a:t>
            </a:r>
            <a:endParaRPr lang="ru-RU" sz="2200" b="1" dirty="0">
              <a:latin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532813" y="4699000"/>
            <a:ext cx="711200" cy="465138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6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42938"/>
            <a:ext cx="30972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14688" y="922338"/>
            <a:ext cx="5857875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Нарушение потребителем газа введенного в отношении его полного или частичного ограничения режима потребления газа при сохранении обстоятельств, послуживших основанием для введения такого ограничения, либо невыполнение потребителем газа требования                                        о самостоятельном ограничении режима потребления газа, предъявленного ему в соответствии с установленными законодательством о газоснабжении правилами ограничения подачи (поставки) и отбора газа, - влечет наложение административного штрафа на должностных лиц в размере от десяти тысяч до ста тысяч рублей или дисквалификацию на срок от двух до трех лет; на юридических лиц - от ста тысяч до двухсот тысяч рублей.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8532813" y="4699000"/>
            <a:ext cx="711200" cy="465138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7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60363" y="123825"/>
            <a:ext cx="8675687" cy="237648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Основные показатели контрольно-надзорной  деятельности                                    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за 6 месяцев 2019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года в сравнении с 6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месяцами 2018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года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819355"/>
              </p:ext>
            </p:extLst>
          </p:nvPr>
        </p:nvGraphicFramePr>
        <p:xfrm>
          <a:off x="85725" y="1851025"/>
          <a:ext cx="2771776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955"/>
                <a:gridCol w="1165821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</a:t>
                      </a:r>
                      <a:r>
                        <a:rPr lang="ru-RU" sz="1800" dirty="0" smtClean="0"/>
                        <a:t> кв. 2018</a:t>
                      </a:r>
                      <a:endParaRPr lang="ru-RU" sz="1800" dirty="0"/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358</a:t>
                      </a:r>
                      <a:endParaRPr lang="ru-RU" sz="1800" dirty="0"/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кв.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441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14313" y="1347788"/>
            <a:ext cx="25606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Проведено проверок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489707"/>
              </p:ext>
            </p:extLst>
          </p:nvPr>
        </p:nvGraphicFramePr>
        <p:xfrm>
          <a:off x="3071813" y="1851025"/>
          <a:ext cx="2928938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203"/>
                <a:gridCol w="1284735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</a:t>
                      </a:r>
                      <a:r>
                        <a:rPr lang="ru-RU" sz="1800" dirty="0" smtClean="0"/>
                        <a:t> кв. 2018</a:t>
                      </a:r>
                      <a:endParaRPr lang="ru-RU" sz="1800" dirty="0"/>
                    </a:p>
                  </a:txBody>
                  <a:tcPr marL="91448" marR="91448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684</a:t>
                      </a:r>
                      <a:endParaRPr lang="ru-RU" sz="1800" dirty="0"/>
                    </a:p>
                  </a:txBody>
                  <a:tcPr marL="91448" marR="91448" marT="45798" marB="45798">
                    <a:solidFill>
                      <a:srgbClr val="00317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кв.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1198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8" marR="91448" marT="45798" marB="45798">
                    <a:solidFill>
                      <a:srgbClr val="00317A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160713" y="1347788"/>
            <a:ext cx="27400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Выявлено нарушений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470488"/>
              </p:ext>
            </p:extLst>
          </p:nvPr>
        </p:nvGraphicFramePr>
        <p:xfrm>
          <a:off x="6143625" y="1851025"/>
          <a:ext cx="2928938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735"/>
                <a:gridCol w="1260203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II</a:t>
                      </a:r>
                      <a:r>
                        <a:rPr lang="ru-RU" sz="1800" dirty="0" smtClean="0"/>
                        <a:t> кв. 2018</a:t>
                      </a:r>
                      <a:endParaRPr lang="ru-RU" sz="1800" dirty="0"/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334</a:t>
                      </a:r>
                      <a:endParaRPr lang="ru-RU" sz="1800" dirty="0"/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кв.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354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9" marR="91449" marT="45798" marB="45798">
                    <a:solidFill>
                      <a:srgbClr val="00317A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348413" y="1347788"/>
            <a:ext cx="25273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Наложено штрафов</a:t>
            </a:r>
          </a:p>
        </p:txBody>
      </p:sp>
      <p:pic>
        <p:nvPicPr>
          <p:cNvPr id="92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3089275"/>
            <a:ext cx="20891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32113"/>
            <a:ext cx="1460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2957513"/>
            <a:ext cx="17399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8532813" y="4699000"/>
            <a:ext cx="711200" cy="465138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7</a:t>
            </a:r>
          </a:p>
        </p:txBody>
      </p:sp>
      <p:pic>
        <p:nvPicPr>
          <p:cNvPr id="10243" name="Picture 3" descr="C:\Users\Looking\Downloads\kar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928688"/>
            <a:ext cx="26543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Looking\Downloads\1SvVhMzwjJE0EyQXKHCmz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5678487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 bwMode="auto">
          <a:xfrm>
            <a:off x="-36513" y="187325"/>
            <a:ext cx="8910638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000" b="1" dirty="0" smtClean="0">
                <a:latin typeface="Times New Roman" pitchFamily="18" charset="0"/>
              </a:rPr>
              <a:t>Объекты ООО «Газпром </a:t>
            </a:r>
            <a:r>
              <a:rPr lang="ru-RU" sz="2000" b="1" dirty="0" err="1" smtClean="0">
                <a:latin typeface="Times New Roman" pitchFamily="18" charset="0"/>
              </a:rPr>
              <a:t>трансгаз</a:t>
            </a:r>
            <a:r>
              <a:rPr lang="ru-RU" sz="2000" b="1" dirty="0" smtClean="0">
                <a:latin typeface="Times New Roman" pitchFamily="18" charset="0"/>
              </a:rPr>
              <a:t> Москва»</a:t>
            </a:r>
            <a:endParaRPr lang="ru-RU" sz="20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8532813" y="4699000"/>
            <a:ext cx="711200" cy="465138"/>
          </a:xfrm>
          <a:prstGeom prst="ellipse">
            <a:avLst/>
          </a:prstGeom>
          <a:noFill/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9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161925" y="0"/>
            <a:ext cx="8910638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FontTx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defRPr/>
            </a:pPr>
            <a:r>
              <a:rPr lang="ru-RU" sz="2000" b="1" dirty="0" smtClean="0">
                <a:latin typeface="Times New Roman" pitchFamily="18" charset="0"/>
              </a:rPr>
              <a:t>Внеплановая проверка в отношении АО «Газпром газораспределение»</a:t>
            </a:r>
          </a:p>
        </p:txBody>
      </p:sp>
      <p:pic>
        <p:nvPicPr>
          <p:cNvPr id="11268" name="Picture 5" descr="G:\Раб стол\тренировка 26.04.2019\ФОТО трасса\IMG-20190429-WA0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28625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G:\Раб стол\тренировка 26.04.2019\ФОТО трасса\IMG-20190429-WA00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28625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16705</TotalTime>
  <Words>419</Words>
  <Application>Microsoft Office PowerPoint</Application>
  <PresentationFormat>Экран (16:9)</PresentationFormat>
  <Paragraphs>92</Paragraphs>
  <Slides>15</Slides>
  <Notes>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Океан</vt:lpstr>
      <vt:lpstr>Центральное управление Ростехнадзора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Выбор участков на линейной части ООО «Газпром трансгаз Москва», предназначенных  для вывода в ремонт в 2009 г.</dc:title>
  <dc:creator>semyakin</dc:creator>
  <cp:lastModifiedBy>Бабенков </cp:lastModifiedBy>
  <cp:revision>699</cp:revision>
  <cp:lastPrinted>2019-03-27T12:22:06Z</cp:lastPrinted>
  <dcterms:created xsi:type="dcterms:W3CDTF">2008-05-16T04:52:38Z</dcterms:created>
  <dcterms:modified xsi:type="dcterms:W3CDTF">2019-11-19T13:06:23Z</dcterms:modified>
</cp:coreProperties>
</file>